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</p:sldIdLst>
  <p:sldSz cy="5143500" cx="9144000"/>
  <p:notesSz cx="6858000" cy="9144000"/>
  <p:embeddedFontLst>
    <p:embeddedFont>
      <p:font typeface="Roboto"/>
      <p:regular r:id="rId22"/>
      <p:bold r:id="rId23"/>
      <p:italic r:id="rId24"/>
      <p:boldItalic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font" Target="fonts/Roboto-regular.fntdata"/><Relationship Id="rId21" Type="http://schemas.openxmlformats.org/officeDocument/2006/relationships/slide" Target="slides/slide17.xml"/><Relationship Id="rId24" Type="http://schemas.openxmlformats.org/officeDocument/2006/relationships/font" Target="fonts/Roboto-italic.fntdata"/><Relationship Id="rId23" Type="http://schemas.openxmlformats.org/officeDocument/2006/relationships/font" Target="fonts/Roboto-bold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5" Type="http://schemas.openxmlformats.org/officeDocument/2006/relationships/font" Target="fonts/Roboto-bold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Shape 8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Shape 13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Shape 14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Shape 14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Shape 15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Shape 16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Shape 16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Shape 17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Shape 17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Shape 9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Shape 10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Shape 10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Shape 11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Shape 11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Shape 12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Shape 13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">
  <p:cSld name="Title slid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Shape 10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11" name="Shape 11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" name="Shape 12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Shape 13"/>
            <p:cNvSpPr/>
            <p:nvPr/>
          </p:nvSpPr>
          <p:spPr>
            <a:xfrm flipH="1" rot="10800000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" name="Shape 14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" name="Shape 15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6" name="Shape 16"/>
          <p:cNvSpPr txBox="1"/>
          <p:nvPr>
            <p:ph type="ctrTitle"/>
          </p:nvPr>
        </p:nvSpPr>
        <p:spPr>
          <a:xfrm>
            <a:off x="598100" y="1775222"/>
            <a:ext cx="8222100" cy="838800"/>
          </a:xfrm>
          <a:prstGeom prst="rect">
            <a:avLst/>
          </a:prstGeom>
        </p:spPr>
        <p:txBody>
          <a:bodyPr anchorCtr="0" anchor="b" bIns="91425" lIns="91425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" name="Shape 17"/>
          <p:cNvSpPr txBox="1"/>
          <p:nvPr>
            <p:ph idx="1" type="subTitle"/>
          </p:nvPr>
        </p:nvSpPr>
        <p:spPr>
          <a:xfrm>
            <a:off x="598088" y="2715913"/>
            <a:ext cx="8222100" cy="432900"/>
          </a:xfrm>
          <a:prstGeom prst="rect">
            <a:avLst/>
          </a:prstGeom>
        </p:spPr>
        <p:txBody>
          <a:bodyPr anchorCtr="0" anchor="t" bIns="91425" lIns="91425" rIns="91425" wrap="square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8" name="Shape 18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Big number">
    <p:bg>
      <p:bgPr>
        <a:solidFill>
          <a:schemeClr val="dk1"/>
        </a:solidFill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Shape 70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71" name="Shape 71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" name="Shape 72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" name="Shape 73"/>
            <p:cNvSpPr/>
            <p:nvPr/>
          </p:nvSpPr>
          <p:spPr>
            <a:xfrm flipH="1" rot="10800000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" name="Shape 74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" name="Shape 75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6" name="Shape 76"/>
          <p:cNvSpPr txBox="1"/>
          <p:nvPr>
            <p:ph type="title"/>
          </p:nvPr>
        </p:nvSpPr>
        <p:spPr>
          <a:xfrm>
            <a:off x="311700" y="1256050"/>
            <a:ext cx="8520600" cy="2030700"/>
          </a:xfrm>
          <a:prstGeom prst="rect">
            <a:avLst/>
          </a:prstGeom>
        </p:spPr>
        <p:txBody>
          <a:bodyPr anchorCtr="0" anchor="b" bIns="91425" lIns="91425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7" name="Shape 77"/>
          <p:cNvSpPr txBox="1"/>
          <p:nvPr>
            <p:ph idx="1" type="body"/>
          </p:nvPr>
        </p:nvSpPr>
        <p:spPr>
          <a:xfrm>
            <a:off x="311700" y="3369225"/>
            <a:ext cx="8520600" cy="1281900"/>
          </a:xfrm>
          <a:prstGeom prst="rect">
            <a:avLst/>
          </a:prstGeom>
        </p:spPr>
        <p:txBody>
          <a:bodyPr anchorCtr="0" anchor="t" bIns="91425" lIns="91425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8" name="Shape 78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blank">
  <p:cSld name="Blank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secHead">
  <p:cSld name="Section header">
    <p:bg>
      <p:bgPr>
        <a:solidFill>
          <a:schemeClr val="dk1"/>
        </a:solidFill>
      </p:bgPr>
    </p:bg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Shape 20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21" name="Shape 21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" name="Shape 22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" name="Shape 23"/>
            <p:cNvSpPr/>
            <p:nvPr/>
          </p:nvSpPr>
          <p:spPr>
            <a:xfrm flipH="1" rot="10800000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" name="Shape 24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Shape 25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6" name="Shape 26"/>
          <p:cNvSpPr txBox="1"/>
          <p:nvPr>
            <p:ph type="title"/>
          </p:nvPr>
        </p:nvSpPr>
        <p:spPr>
          <a:xfrm>
            <a:off x="598100" y="2152347"/>
            <a:ext cx="8222100" cy="838800"/>
          </a:xfrm>
          <a:prstGeom prst="rect">
            <a:avLst/>
          </a:prstGeom>
        </p:spPr>
        <p:txBody>
          <a:bodyPr anchorCtr="0" anchor="ctr" bIns="91425" lIns="91425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x">
  <p:cSld name="Title and bod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Shape 29"/>
          <p:cNvGrpSpPr/>
          <p:nvPr/>
        </p:nvGrpSpPr>
        <p:grpSpPr>
          <a:xfrm>
            <a:off x="0" y="3903669"/>
            <a:ext cx="9144000" cy="1239925"/>
            <a:chOff x="0" y="3903669"/>
            <a:chExt cx="9144000" cy="1239925"/>
          </a:xfrm>
        </p:grpSpPr>
        <p:sp>
          <p:nvSpPr>
            <p:cNvPr id="30" name="Shape 30"/>
            <p:cNvSpPr/>
            <p:nvPr/>
          </p:nvSpPr>
          <p:spPr>
            <a:xfrm>
              <a:off x="8154895" y="3903669"/>
              <a:ext cx="989100" cy="9879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" name="Shape 31"/>
            <p:cNvSpPr/>
            <p:nvPr/>
          </p:nvSpPr>
          <p:spPr>
            <a:xfrm flipH="1">
              <a:off x="6181163" y="3903669"/>
              <a:ext cx="989100" cy="9879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" name="Shape 32"/>
            <p:cNvSpPr/>
            <p:nvPr/>
          </p:nvSpPr>
          <p:spPr>
            <a:xfrm>
              <a:off x="7170274" y="3903669"/>
              <a:ext cx="989100" cy="9879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" name="Shape 33"/>
            <p:cNvSpPr/>
            <p:nvPr/>
          </p:nvSpPr>
          <p:spPr>
            <a:xfrm rot="10800000">
              <a:off x="8154757" y="3903682"/>
              <a:ext cx="989100" cy="98790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" name="Shape 34"/>
            <p:cNvSpPr/>
            <p:nvPr/>
          </p:nvSpPr>
          <p:spPr>
            <a:xfrm>
              <a:off x="0" y="4891594"/>
              <a:ext cx="9144000" cy="2520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5" name="Shape 35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6" name="Shape 36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anchorCtr="0" anchor="t" bIns="91425" lIns="91425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7" name="Shape 37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ColTx">
  <p:cSld name="Title and two columns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40" name="Shape 40"/>
          <p:cNvSpPr txBox="1"/>
          <p:nvPr>
            <p:ph idx="1" type="body"/>
          </p:nvPr>
        </p:nvSpPr>
        <p:spPr>
          <a:xfrm>
            <a:off x="311700" y="1229975"/>
            <a:ext cx="3999900" cy="3339000"/>
          </a:xfrm>
          <a:prstGeom prst="rect">
            <a:avLst/>
          </a:prstGeom>
        </p:spPr>
        <p:txBody>
          <a:bodyPr anchorCtr="0" anchor="t" bIns="91425" lIns="91425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1" name="Shape 41"/>
          <p:cNvSpPr txBox="1"/>
          <p:nvPr>
            <p:ph idx="2" type="body"/>
          </p:nvPr>
        </p:nvSpPr>
        <p:spPr>
          <a:xfrm>
            <a:off x="4832400" y="1229975"/>
            <a:ext cx="3999900" cy="3339000"/>
          </a:xfrm>
          <a:prstGeom prst="rect">
            <a:avLst/>
          </a:prstGeom>
        </p:spPr>
        <p:txBody>
          <a:bodyPr anchorCtr="0" anchor="t" bIns="91425" lIns="91425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2" name="Shape 42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Only">
  <p:cSld name="Title onl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45" name="Shape 45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One column text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8" name="Shape 48"/>
          <p:cNvSpPr txBox="1"/>
          <p:nvPr>
            <p:ph idx="1" type="body"/>
          </p:nvPr>
        </p:nvSpPr>
        <p:spPr>
          <a:xfrm>
            <a:off x="311700" y="1465804"/>
            <a:ext cx="2808000" cy="3103200"/>
          </a:xfrm>
          <a:prstGeom prst="rect">
            <a:avLst/>
          </a:prstGeom>
        </p:spPr>
        <p:txBody>
          <a:bodyPr anchorCtr="0" anchor="t" bIns="91425" lIns="91425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9" name="Shape 49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Main point">
    <p:bg>
      <p:bgPr>
        <a:solidFill>
          <a:schemeClr val="accent4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Shape 51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52" name="Shape 52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" name="Shape 53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" name="Shape 54"/>
            <p:cNvSpPr/>
            <p:nvPr/>
          </p:nvSpPr>
          <p:spPr>
            <a:xfrm flipH="1" rot="10800000">
              <a:off x="7113588" y="107"/>
              <a:ext cx="1015200" cy="101520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" name="Shape 55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" name="Shape 56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7" name="Shape 57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8" name="Shape 58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ection title and description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/>
        </p:nvSpPr>
        <p:spPr>
          <a:xfrm>
            <a:off x="4572000" y="-1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61" name="Shape 61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2" name="Shape 62"/>
          <p:cNvSpPr txBox="1"/>
          <p:nvPr>
            <p:ph type="title"/>
          </p:nvPr>
        </p:nvSpPr>
        <p:spPr>
          <a:xfrm>
            <a:off x="265500" y="1151100"/>
            <a:ext cx="4045200" cy="1564500"/>
          </a:xfrm>
          <a:prstGeom prst="rect">
            <a:avLst/>
          </a:prstGeom>
        </p:spPr>
        <p:txBody>
          <a:bodyPr anchorCtr="0" anchor="b" bIns="91425" lIns="91425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63" name="Shape 63"/>
          <p:cNvSpPr txBox="1"/>
          <p:nvPr>
            <p:ph idx="1" type="subTitle"/>
          </p:nvPr>
        </p:nvSpPr>
        <p:spPr>
          <a:xfrm>
            <a:off x="265500" y="2769001"/>
            <a:ext cx="4045200" cy="1269300"/>
          </a:xfrm>
          <a:prstGeom prst="rect">
            <a:avLst/>
          </a:prstGeom>
        </p:spPr>
        <p:txBody>
          <a:bodyPr anchorCtr="0" anchor="t" bIns="91425" lIns="91425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64" name="Shape 64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5" name="Shape 65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Caption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/>
          <p:nvPr>
            <p:ph idx="1" type="body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anchorCtr="0" anchor="ctr" bIns="91425" lIns="91425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68" name="Shape 68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geometric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Char char="●"/>
              <a:defRPr sz="1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‹#›</a:t>
            </a:fld>
            <a:endParaRPr sz="1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/>
          <p:nvPr>
            <p:ph type="ctrTitle"/>
          </p:nvPr>
        </p:nvSpPr>
        <p:spPr>
          <a:xfrm>
            <a:off x="598100" y="1775222"/>
            <a:ext cx="8222100" cy="838800"/>
          </a:xfrm>
          <a:prstGeom prst="rect">
            <a:avLst/>
          </a:prstGeom>
        </p:spPr>
        <p:txBody>
          <a:bodyPr anchorCtr="0" anchor="b" bIns="91425" lIns="91425" rIns="91425" wrap="square" tIns="91425">
            <a:noAutofit/>
          </a:bodyPr>
          <a:lstStyle/>
          <a:p>
            <a:pPr indent="0" lvl="0" mar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Разбор задач 3-го этапа республиканской олимпиады по информатике 2018 года</a:t>
            </a:r>
            <a:endParaRPr/>
          </a:p>
        </p:txBody>
      </p:sp>
      <p:sp>
        <p:nvSpPr>
          <p:cNvPr id="86" name="Shape 86"/>
          <p:cNvSpPr txBox="1"/>
          <p:nvPr>
            <p:ph idx="1" type="subTitle"/>
          </p:nvPr>
        </p:nvSpPr>
        <p:spPr>
          <a:xfrm>
            <a:off x="598088" y="2715913"/>
            <a:ext cx="8222100" cy="4329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Решение на 30 баллов</a:t>
            </a:r>
            <a:endParaRPr/>
          </a:p>
        </p:txBody>
      </p:sp>
      <p:sp>
        <p:nvSpPr>
          <p:cNvPr id="140" name="Shape 140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Делаем то, что просят. Максимальная возрастающая подпоследовательность можно найти с помощью динамического программирования. </a:t>
            </a:r>
            <a:r>
              <a:rPr b="1" lang="ru"/>
              <a:t>f</a:t>
            </a:r>
            <a:r>
              <a:rPr b="1" baseline="-25000" lang="ru"/>
              <a:t>i</a:t>
            </a:r>
            <a:r>
              <a:rPr b="1" lang="ru"/>
              <a:t> </a:t>
            </a:r>
            <a:r>
              <a:rPr lang="ru"/>
              <a:t>- длина максимальной возрастающей подпоследовательности, которая заканчивается в </a:t>
            </a:r>
            <a:r>
              <a:rPr b="1" lang="ru"/>
              <a:t>i</a:t>
            </a:r>
            <a:r>
              <a:rPr lang="ru"/>
              <a:t>-ом элементе. </a:t>
            </a:r>
            <a:endParaRPr/>
          </a:p>
          <a:p>
            <a:pPr indent="0" lvl="0" marL="0">
              <a:spcBef>
                <a:spcPts val="1600"/>
              </a:spcBef>
              <a:spcAft>
                <a:spcPts val="0"/>
              </a:spcAft>
              <a:buNone/>
            </a:pPr>
            <a:r>
              <a:rPr lang="ru"/>
              <a:t>Сложность </a:t>
            </a:r>
            <a:r>
              <a:rPr b="1" lang="ru"/>
              <a:t>O(K * N</a:t>
            </a:r>
            <a:r>
              <a:rPr b="1" baseline="30000" lang="ru"/>
              <a:t>2</a:t>
            </a:r>
            <a:r>
              <a:rPr b="1" lang="ru"/>
              <a:t>)</a:t>
            </a:r>
            <a:r>
              <a:rPr lang="ru"/>
              <a:t>.</a:t>
            </a:r>
            <a:endParaRPr/>
          </a:p>
          <a:p>
            <a:pPr indent="0" lvl="0" marL="0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Решение на 60 баллов	</a:t>
            </a:r>
            <a:endParaRPr/>
          </a:p>
        </p:txBody>
      </p:sp>
      <p:sp>
        <p:nvSpPr>
          <p:cNvPr id="146" name="Shape 146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На 60 баллов </a:t>
            </a:r>
            <a:r>
              <a:rPr b="1" lang="ru"/>
              <a:t>a</a:t>
            </a:r>
            <a:r>
              <a:rPr b="1" baseline="-25000" lang="ru"/>
              <a:t>i</a:t>
            </a:r>
            <a:r>
              <a:rPr lang="ru"/>
              <a:t> &lt;= 100.  Запишем другое динамическое программирование. </a:t>
            </a:r>
            <a:r>
              <a:rPr b="1" lang="ru"/>
              <a:t>f</a:t>
            </a:r>
            <a:r>
              <a:rPr b="1" baseline="-25000" lang="ru"/>
              <a:t>i, j</a:t>
            </a:r>
            <a:r>
              <a:rPr lang="ru"/>
              <a:t> - минимальная позиция на которую может оканчиваться возрастающая подпоследовательность длины </a:t>
            </a:r>
            <a:r>
              <a:rPr b="1" lang="ru"/>
              <a:t>i</a:t>
            </a:r>
            <a:r>
              <a:rPr lang="ru"/>
              <a:t> и последний элемент которой меньше либо равен </a:t>
            </a:r>
            <a:r>
              <a:rPr b="1" lang="ru"/>
              <a:t>j. </a:t>
            </a:r>
            <a:endParaRPr b="1"/>
          </a:p>
          <a:p>
            <a:pPr indent="0" lvl="0" marL="0">
              <a:spcBef>
                <a:spcPts val="1600"/>
              </a:spcBef>
              <a:spcAft>
                <a:spcPts val="1600"/>
              </a:spcAft>
              <a:buNone/>
            </a:pPr>
            <a:r>
              <a:rPr lang="ru"/>
              <a:t>Сложность </a:t>
            </a:r>
            <a:r>
              <a:rPr b="1" lang="ru"/>
              <a:t>O(max</a:t>
            </a:r>
            <a:r>
              <a:rPr b="1" baseline="30000" lang="ru"/>
              <a:t>2</a:t>
            </a:r>
            <a:r>
              <a:rPr b="1" lang="ru"/>
              <a:t>{a</a:t>
            </a:r>
            <a:r>
              <a:rPr b="1" baseline="-25000" lang="ru"/>
              <a:t>1</a:t>
            </a:r>
            <a:r>
              <a:rPr b="1" lang="ru"/>
              <a:t>, a</a:t>
            </a:r>
            <a:r>
              <a:rPr b="1" baseline="-25000" lang="ru"/>
              <a:t>2</a:t>
            </a:r>
            <a:r>
              <a:rPr b="1" lang="ru"/>
              <a:t>, … , a</a:t>
            </a:r>
            <a:r>
              <a:rPr b="1" baseline="-25000" lang="ru"/>
              <a:t>n</a:t>
            </a:r>
            <a:r>
              <a:rPr b="1" lang="ru"/>
              <a:t>} * K)</a:t>
            </a:r>
            <a:r>
              <a:rPr lang="ru"/>
              <a:t>.</a:t>
            </a:r>
            <a:endParaRPr b="1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Решение на 100 баллов</a:t>
            </a:r>
            <a:endParaRPr/>
          </a:p>
        </p:txBody>
      </p:sp>
      <p:sp>
        <p:nvSpPr>
          <p:cNvPr id="152" name="Shape 152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Интересный факт. Если есть какие-то </a:t>
            </a:r>
            <a:r>
              <a:rPr b="1" lang="ru"/>
              <a:t>i</a:t>
            </a:r>
            <a:r>
              <a:rPr lang="ru"/>
              <a:t>, </a:t>
            </a:r>
            <a:r>
              <a:rPr b="1" lang="ru"/>
              <a:t>j </a:t>
            </a:r>
            <a:r>
              <a:rPr lang="ru"/>
              <a:t>(</a:t>
            </a:r>
            <a:r>
              <a:rPr b="1" lang="ru"/>
              <a:t>i</a:t>
            </a:r>
            <a:r>
              <a:rPr lang="ru"/>
              <a:t> &lt; </a:t>
            </a:r>
            <a:r>
              <a:rPr b="1" lang="ru"/>
              <a:t>j</a:t>
            </a:r>
            <a:r>
              <a:rPr lang="ru"/>
              <a:t>) и </a:t>
            </a:r>
            <a:r>
              <a:rPr b="1" lang="ru"/>
              <a:t>a</a:t>
            </a:r>
            <a:r>
              <a:rPr b="1" baseline="-25000" lang="ru"/>
              <a:t>i</a:t>
            </a:r>
            <a:r>
              <a:rPr b="1" lang="ru"/>
              <a:t> &lt; a</a:t>
            </a:r>
            <a:r>
              <a:rPr b="1" baseline="-25000" lang="ru"/>
              <a:t>j</a:t>
            </a:r>
            <a:r>
              <a:rPr lang="ru"/>
              <a:t>, то для любого </a:t>
            </a:r>
            <a:r>
              <a:rPr b="1" lang="ru"/>
              <a:t>q </a:t>
            </a:r>
            <a:r>
              <a:rPr lang="ru"/>
              <a:t>(</a:t>
            </a:r>
            <a:r>
              <a:rPr b="1" lang="ru"/>
              <a:t>a</a:t>
            </a:r>
            <a:r>
              <a:rPr b="1" baseline="-25000" lang="ru"/>
              <a:t>i</a:t>
            </a:r>
            <a:r>
              <a:rPr lang="ru"/>
              <a:t> &lt; </a:t>
            </a:r>
            <a:r>
              <a:rPr b="1" lang="ru"/>
              <a:t>q</a:t>
            </a:r>
            <a:r>
              <a:rPr lang="ru"/>
              <a:t> &lt; </a:t>
            </a:r>
            <a:r>
              <a:rPr b="1" lang="ru"/>
              <a:t>a</a:t>
            </a:r>
            <a:r>
              <a:rPr b="1" baseline="-25000" lang="ru"/>
              <a:t>j</a:t>
            </a:r>
            <a:r>
              <a:rPr lang="ru"/>
              <a:t>)</a:t>
            </a:r>
            <a:r>
              <a:rPr b="1" lang="ru"/>
              <a:t> </a:t>
            </a:r>
            <a:r>
              <a:rPr lang="ru"/>
              <a:t> существует такое </a:t>
            </a:r>
            <a:r>
              <a:rPr b="1" lang="ru"/>
              <a:t>i</a:t>
            </a:r>
            <a:r>
              <a:rPr lang="ru"/>
              <a:t> &lt; </a:t>
            </a:r>
            <a:r>
              <a:rPr b="1" lang="ru"/>
              <a:t>p</a:t>
            </a:r>
            <a:r>
              <a:rPr lang="ru"/>
              <a:t> &lt; </a:t>
            </a:r>
            <a:r>
              <a:rPr b="1" lang="ru"/>
              <a:t>j</a:t>
            </a:r>
            <a:r>
              <a:rPr lang="ru"/>
              <a:t>, что </a:t>
            </a:r>
            <a:r>
              <a:rPr b="1" lang="ru"/>
              <a:t>a</a:t>
            </a:r>
            <a:r>
              <a:rPr b="1" baseline="-25000" lang="ru"/>
              <a:t>p</a:t>
            </a:r>
            <a:r>
              <a:rPr b="1" lang="ru"/>
              <a:t> </a:t>
            </a:r>
            <a:r>
              <a:rPr lang="ru"/>
              <a:t>= </a:t>
            </a:r>
            <a:r>
              <a:rPr b="1" lang="ru"/>
              <a:t>q</a:t>
            </a:r>
            <a:r>
              <a:rPr lang="ru"/>
              <a:t>. Из этого следует, что длина максимальной скобочной последовательности, которая начинается в </a:t>
            </a:r>
            <a:r>
              <a:rPr b="1" lang="ru"/>
              <a:t>i </a:t>
            </a:r>
            <a:r>
              <a:rPr lang="ru"/>
              <a:t>и заканчивается в </a:t>
            </a:r>
            <a:r>
              <a:rPr b="1" lang="ru"/>
              <a:t>j</a:t>
            </a:r>
            <a:r>
              <a:rPr lang="ru"/>
              <a:t> равна </a:t>
            </a:r>
            <a:r>
              <a:rPr b="1" lang="ru"/>
              <a:t>a</a:t>
            </a:r>
            <a:r>
              <a:rPr b="1" baseline="-25000" lang="ru"/>
              <a:t>j</a:t>
            </a:r>
            <a:r>
              <a:rPr b="1" lang="ru"/>
              <a:t> - a</a:t>
            </a:r>
            <a:r>
              <a:rPr b="1" baseline="-25000" lang="ru"/>
              <a:t>i</a:t>
            </a:r>
            <a:r>
              <a:rPr lang="ru"/>
              <a:t> </a:t>
            </a:r>
            <a:r>
              <a:rPr b="1" lang="ru"/>
              <a:t>+ 1</a:t>
            </a:r>
            <a:r>
              <a:rPr lang="ru"/>
              <a:t>. Построим дерево отрезков, где в каждой вершине будем хранить минимальное, максимальное значение на отрезке, а также максимальную возрастающую на этом отрезке. Тогда можно легко обновить ответ.</a:t>
            </a:r>
            <a:endParaRPr/>
          </a:p>
          <a:p>
            <a:pPr indent="0" lvl="0" marL="0">
              <a:spcBef>
                <a:spcPts val="1600"/>
              </a:spcBef>
              <a:spcAft>
                <a:spcPts val="1600"/>
              </a:spcAft>
              <a:buNone/>
            </a:pPr>
            <a:r>
              <a:rPr lang="ru"/>
              <a:t>Сложность</a:t>
            </a:r>
            <a:r>
              <a:rPr b="1" lang="ru"/>
              <a:t> O(N log N + K log N)</a:t>
            </a:r>
            <a:r>
              <a:rPr lang="ru"/>
              <a:t>.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Тур 2 Задача 4</a:t>
            </a:r>
            <a:endParaRPr/>
          </a:p>
        </p:txBody>
      </p:sp>
      <p:sp>
        <p:nvSpPr>
          <p:cNvPr id="158" name="Shape 158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1600"/>
              </a:spcAft>
              <a:buNone/>
            </a:pPr>
            <a:r>
              <a:rPr lang="ru"/>
              <a:t>Условие. Была дана матрица </a:t>
            </a:r>
            <a:r>
              <a:rPr b="1" lang="ru"/>
              <a:t>N</a:t>
            </a:r>
            <a:r>
              <a:rPr lang="ru"/>
              <a:t> на </a:t>
            </a:r>
            <a:r>
              <a:rPr b="1" lang="ru"/>
              <a:t>M</a:t>
            </a:r>
            <a:r>
              <a:rPr lang="ru"/>
              <a:t>, а также строка длины </a:t>
            </a:r>
            <a:r>
              <a:rPr b="1" lang="ru"/>
              <a:t>L</a:t>
            </a:r>
            <a:r>
              <a:rPr lang="ru"/>
              <a:t>. Нужно построить путь в матрице, чтобы буква на первой клетке в пути совпадала с первой буквой строки, вторая буква пути совпадала с второй буквой строки и т.д. Путь - какая-то последовательность не обязательно соседних клеток матрицы. Длина пути - суммарное манхэттенское расстояние между соседними клетками в пути. Требуется максимизировать длину пути.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Решения</a:t>
            </a:r>
            <a:endParaRPr/>
          </a:p>
        </p:txBody>
      </p:sp>
      <p:sp>
        <p:nvSpPr>
          <p:cNvPr id="164" name="Shape 164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1600"/>
              </a:spcAft>
              <a:buNone/>
            </a:pPr>
            <a:r>
              <a:rPr lang="ru"/>
              <a:t>Существует много разных решений, основанных на переборе и случайных подходах. Разберём полные решения. Напишем динамическое программирование </a:t>
            </a:r>
            <a:r>
              <a:rPr b="1" lang="ru"/>
              <a:t>f</a:t>
            </a:r>
            <a:r>
              <a:rPr b="1" baseline="-25000" lang="ru"/>
              <a:t>i,j,k</a:t>
            </a:r>
            <a:r>
              <a:rPr b="1" lang="ru"/>
              <a:t> - </a:t>
            </a:r>
            <a:r>
              <a:rPr lang="ru"/>
              <a:t>максимальная длина первых </a:t>
            </a:r>
            <a:r>
              <a:rPr b="1" lang="ru"/>
              <a:t>k</a:t>
            </a:r>
            <a:r>
              <a:rPr lang="ru"/>
              <a:t> прыжков, что в итоге мы окажемся в клетке </a:t>
            </a:r>
            <a:r>
              <a:rPr b="1" lang="ru"/>
              <a:t>i, j</a:t>
            </a:r>
            <a:r>
              <a:rPr lang="ru"/>
              <a:t>. Это динамическое программирование можно посчитать за </a:t>
            </a:r>
            <a:r>
              <a:rPr b="1" lang="ru"/>
              <a:t>O(N * M * L)</a:t>
            </a:r>
            <a:r>
              <a:rPr lang="ru"/>
              <a:t>. Чтобы восстановить порядок нужно </a:t>
            </a:r>
            <a:r>
              <a:rPr b="1" lang="ru"/>
              <a:t>n * m * l </a:t>
            </a:r>
            <a:r>
              <a:rPr lang="ru"/>
              <a:t>памяти, что может не поместиться в оперативную память. Существуют три подхода для решения задачи.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Первый подход</a:t>
            </a:r>
            <a:endParaRPr/>
          </a:p>
        </p:txBody>
      </p:sp>
      <p:sp>
        <p:nvSpPr>
          <p:cNvPr id="170" name="Shape 170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1600"/>
              </a:spcAft>
              <a:buNone/>
            </a:pPr>
            <a:r>
              <a:rPr lang="ru"/>
              <a:t>Можно доказать, что можно оставить в каждой строчке только первое и последнее вхождение каждой буквы и прыгать только между ними. Сложность решения это не изменит, но поможет значительно сократить память.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Второй подход</a:t>
            </a:r>
            <a:endParaRPr/>
          </a:p>
        </p:txBody>
      </p:sp>
      <p:sp>
        <p:nvSpPr>
          <p:cNvPr id="176" name="Shape 176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Пересчитывая матрицу по слоям найдем оптимальный ответ и запомним </a:t>
            </a:r>
            <a:r>
              <a:rPr b="1" lang="ru"/>
              <a:t>W-</a:t>
            </a:r>
            <a:r>
              <a:rPr lang="ru"/>
              <a:t>ую</a:t>
            </a:r>
            <a:r>
              <a:rPr lang="ru"/>
              <a:t> позицию в обходе, а также стартовую и финишную. Тогда наш путь разделится на две части от старта к </a:t>
            </a:r>
            <a:r>
              <a:rPr b="1" lang="ru"/>
              <a:t>W</a:t>
            </a:r>
            <a:r>
              <a:rPr b="1" lang="ru"/>
              <a:t> </a:t>
            </a:r>
            <a:r>
              <a:rPr lang="ru"/>
              <a:t>и от </a:t>
            </a:r>
            <a:r>
              <a:rPr b="1" lang="ru"/>
              <a:t>W </a:t>
            </a:r>
            <a:r>
              <a:rPr lang="ru"/>
              <a:t>к финишу. Запустимся от этих путей рекурсивно. Будем делить путь, пока не сможем полностью сохранить путь в динамике. </a:t>
            </a:r>
            <a:endParaRPr/>
          </a:p>
          <a:p>
            <a:pPr indent="0" lvl="0" marL="0">
              <a:spcBef>
                <a:spcPts val="1600"/>
              </a:spcBef>
              <a:spcAft>
                <a:spcPts val="1600"/>
              </a:spcAft>
              <a:buNone/>
            </a:pPr>
            <a:r>
              <a:rPr lang="ru"/>
              <a:t>Сложность </a:t>
            </a:r>
            <a:r>
              <a:rPr b="1" lang="ru"/>
              <a:t>O(N * M * L * ln L)</a:t>
            </a:r>
            <a:r>
              <a:rPr lang="ru"/>
              <a:t>.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Третий подход</a:t>
            </a:r>
            <a:endParaRPr/>
          </a:p>
        </p:txBody>
      </p:sp>
      <p:sp>
        <p:nvSpPr>
          <p:cNvPr id="182" name="Shape 182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1600"/>
              </a:spcAft>
              <a:buNone/>
            </a:pPr>
            <a:r>
              <a:rPr lang="ru"/>
              <a:t>Возьмем все вхождения некоторой буквы и построим по ним выпуклую оболочку. Можно доказать, что в оптимальном ответе будут только точки, которые вошли в оболочку. Воспользуемся фактом, что математическое ожидание числа точек в выпуклой оболочке,  если точки случайно будут расставлены на поле </a:t>
            </a:r>
            <a:r>
              <a:rPr b="1" lang="ru"/>
              <a:t>N</a:t>
            </a:r>
            <a:r>
              <a:rPr lang="ru"/>
              <a:t> на </a:t>
            </a:r>
            <a:r>
              <a:rPr b="1" lang="ru"/>
              <a:t>M</a:t>
            </a:r>
            <a:r>
              <a:rPr lang="ru"/>
              <a:t> это </a:t>
            </a:r>
            <a:r>
              <a:rPr b="1" lang="ru"/>
              <a:t>log N + log M</a:t>
            </a:r>
            <a:r>
              <a:rPr lang="ru"/>
              <a:t>. Тогда можно написать всё тоже динамическое программирование, но за </a:t>
            </a:r>
            <a:r>
              <a:rPr b="1" lang="ru"/>
              <a:t>O(L * (log N + log M)</a:t>
            </a:r>
            <a:r>
              <a:rPr b="1" baseline="30000" lang="ru"/>
              <a:t>2</a:t>
            </a:r>
            <a:r>
              <a:rPr b="1" lang="ru"/>
              <a:t>)</a:t>
            </a:r>
            <a:r>
              <a:rPr lang="ru"/>
              <a:t>. Можно ещё использовать факт, что если у всех точек целые  координаты то размер выпуклой оболочки не превосходит </a:t>
            </a:r>
            <a:r>
              <a:rPr b="1" lang="ru"/>
              <a:t>O(sqrt(N * M))</a:t>
            </a:r>
            <a:r>
              <a:rPr lang="ru"/>
              <a:t>.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Тур 2 Задача 1</a:t>
            </a:r>
            <a:endParaRPr/>
          </a:p>
        </p:txBody>
      </p:sp>
      <p:sp>
        <p:nvSpPr>
          <p:cNvPr id="92" name="Shape 92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Условие</a:t>
            </a:r>
            <a:endParaRPr/>
          </a:p>
          <a:p>
            <a:pPr indent="0" lvl="0" marL="0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>
              <a:spcBef>
                <a:spcPts val="1600"/>
              </a:spcBef>
              <a:spcAft>
                <a:spcPts val="1600"/>
              </a:spcAft>
              <a:buNone/>
            </a:pPr>
            <a:r>
              <a:rPr lang="ru"/>
              <a:t>Дана квадратная матрица размера </a:t>
            </a:r>
            <a:r>
              <a:rPr b="1" lang="ru">
                <a:solidFill>
                  <a:srgbClr val="434343"/>
                </a:solidFill>
              </a:rPr>
              <a:t>N</a:t>
            </a:r>
            <a:r>
              <a:rPr lang="ru">
                <a:solidFill>
                  <a:srgbClr val="000000"/>
                </a:solidFill>
              </a:rPr>
              <a:t>,</a:t>
            </a:r>
            <a:r>
              <a:rPr lang="ru">
                <a:solidFill>
                  <a:srgbClr val="434343"/>
                </a:solidFill>
              </a:rPr>
              <a:t> нужно поменять местами две строки, и два столбца, чтобы числа во всех строках и столбцах шли по возрастанию.</a:t>
            </a:r>
            <a:endParaRPr>
              <a:solidFill>
                <a:srgbClr val="434343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Решение на 40 баллов</a:t>
            </a:r>
            <a:endParaRPr/>
          </a:p>
        </p:txBody>
      </p:sp>
      <p:sp>
        <p:nvSpPr>
          <p:cNvPr id="98" name="Shape 98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Полный перебор. Можно перебрать две строки и два столбца и проверить матрицу на валидность. </a:t>
            </a:r>
            <a:endParaRPr/>
          </a:p>
          <a:p>
            <a:pPr indent="0" lvl="0" marL="0">
              <a:spcBef>
                <a:spcPts val="1600"/>
              </a:spcBef>
              <a:spcAft>
                <a:spcPts val="1600"/>
              </a:spcAft>
              <a:buNone/>
            </a:pPr>
            <a:r>
              <a:rPr lang="ru"/>
              <a:t>Сложность </a:t>
            </a:r>
            <a:r>
              <a:rPr b="1" lang="ru"/>
              <a:t>O(N</a:t>
            </a:r>
            <a:r>
              <a:rPr b="1" baseline="30000" lang="ru"/>
              <a:t>6</a:t>
            </a:r>
            <a:r>
              <a:rPr b="1" lang="ru"/>
              <a:t>)</a:t>
            </a:r>
            <a:r>
              <a:rPr lang="ru"/>
              <a:t>.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Решение на 80 баллов</a:t>
            </a:r>
            <a:endParaRPr/>
          </a:p>
        </p:txBody>
      </p:sp>
      <p:sp>
        <p:nvSpPr>
          <p:cNvPr id="104" name="Shape 104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Переберем две строки, которые поменяем местами. Тогда во всех столбцах должен установиться правильный порядок. Отсортируем первую строку если в ней найдется два элемента, которые стоят не на своём месте, то мы обязаны поменять их местами и соответствующие столбцы. Проверяем матрицу на валидность. </a:t>
            </a:r>
            <a:endParaRPr/>
          </a:p>
          <a:p>
            <a:pPr indent="0" lvl="0" marL="0">
              <a:spcBef>
                <a:spcPts val="1600"/>
              </a:spcBef>
              <a:spcAft>
                <a:spcPts val="1600"/>
              </a:spcAft>
              <a:buNone/>
            </a:pPr>
            <a:r>
              <a:rPr lang="ru"/>
              <a:t>Сложность </a:t>
            </a:r>
            <a:r>
              <a:rPr b="1" lang="ru"/>
              <a:t>O(N</a:t>
            </a:r>
            <a:r>
              <a:rPr b="1" baseline="30000" lang="ru"/>
              <a:t>4</a:t>
            </a:r>
            <a:r>
              <a:rPr b="1" lang="ru"/>
              <a:t>)</a:t>
            </a:r>
            <a:r>
              <a:rPr lang="ru"/>
              <a:t>.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Решение на 100 баллов</a:t>
            </a:r>
            <a:endParaRPr/>
          </a:p>
        </p:txBody>
      </p:sp>
      <p:sp>
        <p:nvSpPr>
          <p:cNvPr id="110" name="Shape 110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Заметим, что если мы поменяем местами два столбца, то порядок следования элементов в столбцах не изменится, а если поменяем две строки, то порядок следования элементов в строках не изменится. Следовательно можно решать для строк и столбцов независимо. Находим пару элементов, которые нужно обменять в первой строке и в первом столбце, и получаем ответ. </a:t>
            </a:r>
            <a:endParaRPr/>
          </a:p>
          <a:p>
            <a:pPr indent="0" lvl="0" marL="0">
              <a:spcBef>
                <a:spcPts val="1600"/>
              </a:spcBef>
              <a:spcAft>
                <a:spcPts val="1600"/>
              </a:spcAft>
              <a:buNone/>
            </a:pPr>
            <a:r>
              <a:rPr lang="ru"/>
              <a:t>Сложность </a:t>
            </a:r>
            <a:r>
              <a:rPr b="1" lang="ru"/>
              <a:t>O(N</a:t>
            </a:r>
            <a:r>
              <a:rPr b="1" baseline="30000" lang="ru"/>
              <a:t>2</a:t>
            </a:r>
            <a:r>
              <a:rPr b="1" lang="ru"/>
              <a:t>)</a:t>
            </a:r>
            <a:r>
              <a:rPr lang="ru"/>
              <a:t>.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Тур 2 Задача 2</a:t>
            </a:r>
            <a:endParaRPr/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Shape 116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ru"/>
              <a:t>Условия. Нам задана матрица 2</a:t>
            </a:r>
            <a:r>
              <a:rPr b="1" baseline="30000" lang="ru"/>
              <a:t>k</a:t>
            </a:r>
            <a:r>
              <a:rPr lang="ru"/>
              <a:t> на 2</a:t>
            </a:r>
            <a:r>
              <a:rPr b="1" baseline="30000" lang="ru"/>
              <a:t>k</a:t>
            </a:r>
            <a:r>
              <a:rPr lang="ru"/>
              <a:t> в заданном в условии формате.  </a:t>
            </a:r>
            <a:r>
              <a:rPr b="1" lang="ru"/>
              <a:t>k</a:t>
            </a:r>
            <a:r>
              <a:rPr lang="ru"/>
              <a:t> &lt;= 30. Требовалось найти число единиц в этой матрице.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Решение на 50 баллов</a:t>
            </a:r>
            <a:endParaRPr/>
          </a:p>
        </p:txBody>
      </p:sp>
      <p:sp>
        <p:nvSpPr>
          <p:cNvPr id="122" name="Shape 122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Рекурсивно строим матрицу и затем считаем число в ней.</a:t>
            </a:r>
            <a:endParaRPr/>
          </a:p>
          <a:p>
            <a:pPr indent="0" lvl="0" marL="0">
              <a:spcBef>
                <a:spcPts val="1600"/>
              </a:spcBef>
              <a:spcAft>
                <a:spcPts val="1600"/>
              </a:spcAft>
              <a:buNone/>
            </a:pPr>
            <a:r>
              <a:rPr lang="ru"/>
              <a:t>Сложность </a:t>
            </a:r>
            <a:r>
              <a:rPr b="1" lang="ru"/>
              <a:t>O(2</a:t>
            </a:r>
            <a:r>
              <a:rPr b="1" baseline="30000" lang="ru"/>
              <a:t>2k</a:t>
            </a:r>
            <a:r>
              <a:rPr b="1" lang="ru"/>
              <a:t>)</a:t>
            </a:r>
            <a:r>
              <a:rPr lang="ru"/>
              <a:t>.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Решение на 100 баллов</a:t>
            </a:r>
            <a:endParaRPr/>
          </a:p>
        </p:txBody>
      </p:sp>
      <p:sp>
        <p:nvSpPr>
          <p:cNvPr id="128" name="Shape 128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Для каждой 1 мы можем определить квадрат какого размера она заполняет. Достаточно посмотреть на количество незакрытых открывающихся скобок. Путь это число </a:t>
            </a:r>
            <a:r>
              <a:rPr b="1" lang="ru"/>
              <a:t>open. </a:t>
            </a:r>
            <a:r>
              <a:rPr lang="ru"/>
              <a:t>Тогда, образуется квадрат со стороной </a:t>
            </a:r>
            <a:r>
              <a:rPr b="1" lang="ru"/>
              <a:t>2</a:t>
            </a:r>
            <a:r>
              <a:rPr b="1" baseline="30000" lang="ru"/>
              <a:t>(k - open)</a:t>
            </a:r>
            <a:r>
              <a:rPr b="1" lang="ru"/>
              <a:t>.</a:t>
            </a:r>
            <a:endParaRPr b="1"/>
          </a:p>
          <a:p>
            <a:pPr indent="0" lvl="0" marL="0">
              <a:spcBef>
                <a:spcPts val="1600"/>
              </a:spcBef>
              <a:spcAft>
                <a:spcPts val="1600"/>
              </a:spcAft>
              <a:buNone/>
            </a:pPr>
            <a:r>
              <a:rPr lang="ru"/>
              <a:t>Сложность </a:t>
            </a:r>
            <a:r>
              <a:rPr b="1" lang="ru"/>
              <a:t>O(N)</a:t>
            </a:r>
            <a:r>
              <a:rPr lang="ru"/>
              <a:t>.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Тур 2 Задача 3</a:t>
            </a:r>
            <a:endParaRPr/>
          </a:p>
        </p:txBody>
      </p:sp>
      <p:sp>
        <p:nvSpPr>
          <p:cNvPr id="134" name="Shape 134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1600"/>
              </a:spcAft>
              <a:buNone/>
            </a:pPr>
            <a:r>
              <a:rPr lang="ru"/>
              <a:t>Условие. Была дана последовательность из </a:t>
            </a:r>
            <a:r>
              <a:rPr b="1" lang="ru"/>
              <a:t>N</a:t>
            </a:r>
            <a:r>
              <a:rPr b="1" lang="ru"/>
              <a:t> </a:t>
            </a:r>
            <a:r>
              <a:rPr lang="ru"/>
              <a:t>элементов, у которой было такое свойство: для любого </a:t>
            </a:r>
            <a:r>
              <a:rPr b="1" lang="ru"/>
              <a:t>i </a:t>
            </a:r>
            <a:r>
              <a:rPr lang="ru"/>
              <a:t>&gt; 1 и меньше либо равного </a:t>
            </a:r>
            <a:r>
              <a:rPr b="1" lang="ru"/>
              <a:t>N </a:t>
            </a:r>
            <a:r>
              <a:rPr lang="ru"/>
              <a:t>модуль разности </a:t>
            </a:r>
            <a:r>
              <a:rPr b="1" lang="ru"/>
              <a:t>a</a:t>
            </a:r>
            <a:r>
              <a:rPr b="1" baseline="-25000" lang="ru"/>
              <a:t>i</a:t>
            </a:r>
            <a:r>
              <a:rPr lang="ru"/>
              <a:t> с </a:t>
            </a:r>
            <a:r>
              <a:rPr b="1" lang="ru"/>
              <a:t>a</a:t>
            </a:r>
            <a:r>
              <a:rPr b="1" baseline="-25000" lang="ru"/>
              <a:t>i - 1</a:t>
            </a:r>
            <a:r>
              <a:rPr lang="ru"/>
              <a:t> не превосходит 1. Также было дано </a:t>
            </a:r>
            <a:r>
              <a:rPr b="1" lang="ru"/>
              <a:t>K </a:t>
            </a:r>
            <a:r>
              <a:rPr lang="ru"/>
              <a:t>запросов. Каждый запрос задавался двумя числами </a:t>
            </a:r>
            <a:r>
              <a:rPr b="1" lang="ru"/>
              <a:t>l</a:t>
            </a:r>
            <a:r>
              <a:rPr lang="ru"/>
              <a:t> и </a:t>
            </a:r>
            <a:r>
              <a:rPr b="1" lang="ru"/>
              <a:t>r</a:t>
            </a:r>
            <a:r>
              <a:rPr lang="ru"/>
              <a:t>. Нужно было найти максимальную возрастающую подпоследовательность среди элементов </a:t>
            </a:r>
            <a:r>
              <a:rPr b="1" lang="ru"/>
              <a:t>a</a:t>
            </a:r>
            <a:r>
              <a:rPr b="1" baseline="-25000" lang="ru"/>
              <a:t>l</a:t>
            </a:r>
            <a:r>
              <a:rPr lang="ru"/>
              <a:t>, </a:t>
            </a:r>
            <a:r>
              <a:rPr b="1" lang="ru"/>
              <a:t>a</a:t>
            </a:r>
            <a:r>
              <a:rPr b="1" baseline="-25000" lang="ru"/>
              <a:t>l+1</a:t>
            </a:r>
            <a:r>
              <a:rPr lang="ru"/>
              <a:t>, … ,</a:t>
            </a:r>
            <a:r>
              <a:rPr b="1" lang="ru"/>
              <a:t>a</a:t>
            </a:r>
            <a:r>
              <a:rPr b="1" baseline="-25000" lang="ru"/>
              <a:t>r</a:t>
            </a:r>
            <a:r>
              <a:rPr lang="ru"/>
              <a:t>.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Geometric">
  <a:themeElements>
    <a:clrScheme name="Geometric">
      <a:dk1>
        <a:srgbClr val="2A3990"/>
      </a:dk1>
      <a:lt1>
        <a:srgbClr val="FFFFFF"/>
      </a:lt1>
      <a:dk2>
        <a:srgbClr val="434343"/>
      </a:dk2>
      <a:lt2>
        <a:srgbClr val="999999"/>
      </a:lt2>
      <a:accent1>
        <a:srgbClr val="212D74"/>
      </a:accent1>
      <a:accent2>
        <a:srgbClr val="3949AB"/>
      </a:accent2>
      <a:accent3>
        <a:srgbClr val="9C254D"/>
      </a:accent3>
      <a:accent4>
        <a:srgbClr val="D23369"/>
      </a:accent4>
      <a:accent5>
        <a:srgbClr val="F06292"/>
      </a:accent5>
      <a:accent6>
        <a:srgbClr val="7890CD"/>
      </a:accent6>
      <a:hlink>
        <a:srgbClr val="F06292"/>
      </a:hlink>
      <a:folHlink>
        <a:srgbClr val="F0629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